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ven Calais" initials="" lastIdx="4" clrIdx="0"/>
  <p:cmAuthor id="1" name="Adrian Yee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3"/>
  </p:normalViewPr>
  <p:slideViewPr>
    <p:cSldViewPr snapToGrid="0" snapToObjects="1" showGuides="1">
      <p:cViewPr varScale="1">
        <p:scale>
          <a:sx n="58" d="100"/>
          <a:sy n="58" d="100"/>
        </p:scale>
        <p:origin x="264" y="80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endParaRPr sz="2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endParaRPr sz="2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endParaRPr sz="2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URL 1">
    <p:bg>
      <p:bgPr>
        <a:solidFill>
          <a:srgbClr val="41414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969271" y="9810750"/>
            <a:ext cx="339900" cy="3521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968979" y="2069941"/>
            <a:ext cx="16469399" cy="614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  <a:defRPr sz="7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700"/>
            </a:lvl2pPr>
            <a:lvl3pPr lvl="2" indent="0" rtl="0">
              <a:spcBef>
                <a:spcPts val="0"/>
              </a:spcBef>
              <a:buFont typeface="Arial"/>
              <a:buNone/>
              <a:defRPr sz="2700"/>
            </a:lvl3pPr>
            <a:lvl4pPr lvl="3" indent="0" rtl="0">
              <a:spcBef>
                <a:spcPts val="0"/>
              </a:spcBef>
              <a:buFont typeface="Arial"/>
              <a:buNone/>
              <a:defRPr sz="2700"/>
            </a:lvl4pPr>
            <a:lvl5pPr lvl="4" indent="0" rtl="0">
              <a:spcBef>
                <a:spcPts val="0"/>
              </a:spcBef>
              <a:buFont typeface="Arial"/>
              <a:buNone/>
              <a:defRPr sz="2700"/>
            </a:lvl5pPr>
            <a:lvl6pPr lvl="5" indent="0" rtl="0">
              <a:spcBef>
                <a:spcPts val="0"/>
              </a:spcBef>
              <a:buFont typeface="Arial"/>
              <a:buNone/>
              <a:defRPr sz="2700"/>
            </a:lvl6pPr>
            <a:lvl7pPr lvl="6" indent="0" rtl="0">
              <a:spcBef>
                <a:spcPts val="0"/>
              </a:spcBef>
              <a:buFont typeface="Arial"/>
              <a:buNone/>
              <a:defRPr sz="2700"/>
            </a:lvl7pPr>
            <a:lvl8pPr lvl="7" indent="0" rtl="0">
              <a:spcBef>
                <a:spcPts val="0"/>
              </a:spcBef>
              <a:buFont typeface="Arial"/>
              <a:buNone/>
              <a:defRPr sz="2700"/>
            </a:lvl8pPr>
            <a:lvl9pPr lvl="8" indent="0" rtl="0">
              <a:spcBef>
                <a:spcPts val="0"/>
              </a:spcBef>
              <a:buFont typeface="Arial"/>
              <a:buNone/>
              <a:defRPr sz="2700"/>
            </a:lvl9pPr>
          </a:lstStyle>
          <a:p>
            <a:endParaRPr/>
          </a:p>
        </p:txBody>
      </p:sp>
      <p:pic>
        <p:nvPicPr>
          <p:cNvPr id="14" name="Shape 14" descr="DTA-word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97090" y="9484900"/>
            <a:ext cx="682500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notes">
    <p:bg>
      <p:bgPr>
        <a:solidFill>
          <a:srgbClr val="D2438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969272" y="9810750"/>
            <a:ext cx="339900" cy="3522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 1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333499" y="2577410"/>
            <a:ext cx="15621000" cy="34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8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33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219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333500" y="6158810"/>
            <a:ext cx="15621000" cy="22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  <a:defRPr sz="46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  <a:defRPr sz="46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  <a:defRPr sz="46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  <a:defRPr sz="46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  <a:defRPr sz="46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70200" marR="0" lvl="5" indent="-30480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ct val="75000"/>
              <a:buFont typeface="Helvetica Neue"/>
              <a:buChar char="•"/>
              <a:defRPr sz="40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52800" marR="0" lvl="6" indent="-30480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ct val="75000"/>
              <a:buFont typeface="Helvetica Neue"/>
              <a:buChar char="•"/>
              <a:defRPr sz="40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lvl="7" indent="-27940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ct val="75000"/>
              <a:buFont typeface="Helvetica Neue"/>
              <a:buChar char="•"/>
              <a:defRPr sz="40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92600" marR="0" lvl="8" indent="-27940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ct val="75000"/>
              <a:buFont typeface="Helvetica Neue"/>
              <a:buChar char="•"/>
              <a:defRPr sz="40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969273" y="9810750"/>
            <a:ext cx="339600" cy="3522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" name="Shape 59" descr="Aust-Govt-inline_70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5036" y="10938618"/>
            <a:ext cx="3074585" cy="74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599" y="1094424"/>
            <a:ext cx="4535975" cy="11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1800725" y="8626375"/>
            <a:ext cx="3000000" cy="1005000"/>
          </a:xfrm>
          <a:prstGeom prst="rect">
            <a:avLst/>
          </a:prstGeom>
          <a:noFill/>
          <a:ln>
            <a:noFill/>
          </a:ln>
        </p:spPr>
        <p:txBody>
          <a:bodyPr lIns="91450" tIns="91450" rIns="91450" bIns="91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600" b="1">
                <a:solidFill>
                  <a:srgbClr val="015A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dta</a:t>
            </a:r>
            <a:r>
              <a:rPr lang="en-US" sz="4600">
                <a:solidFill>
                  <a:srgbClr val="3FB2E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4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gov.au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no URL 1">
    <p:bg>
      <p:bgPr>
        <a:solidFill>
          <a:srgbClr val="255E8C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969273" y="9810750"/>
            <a:ext cx="339600" cy="3522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968981" y="2069943"/>
            <a:ext cx="16469400" cy="6147600"/>
          </a:xfrm>
          <a:prstGeom prst="rect">
            <a:avLst/>
          </a:prstGeom>
          <a:noFill/>
          <a:ln>
            <a:noFill/>
          </a:ln>
        </p:spPr>
        <p:txBody>
          <a:bodyPr lIns="137150" tIns="137150" rIns="137150" bIns="13715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Helvetica Neue"/>
              <a:buNone/>
              <a:defRPr sz="86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SzPct val="78571"/>
              <a:buNone/>
              <a:defRPr sz="2800"/>
            </a:lvl2pPr>
            <a:lvl3pPr lvl="2" indent="0" rtl="0">
              <a:spcBef>
                <a:spcPts val="0"/>
              </a:spcBef>
              <a:buSzPct val="78571"/>
              <a:buNone/>
              <a:defRPr sz="2800"/>
            </a:lvl3pPr>
            <a:lvl4pPr lvl="3" indent="0" rtl="0">
              <a:spcBef>
                <a:spcPts val="0"/>
              </a:spcBef>
              <a:buSzPct val="78571"/>
              <a:buNone/>
              <a:defRPr sz="2800"/>
            </a:lvl4pPr>
            <a:lvl5pPr lvl="4" indent="0" rtl="0">
              <a:spcBef>
                <a:spcPts val="0"/>
              </a:spcBef>
              <a:buSzPct val="78571"/>
              <a:buNone/>
              <a:defRPr sz="2800"/>
            </a:lvl5pPr>
            <a:lvl6pPr lvl="5" indent="0" rtl="0">
              <a:spcBef>
                <a:spcPts val="0"/>
              </a:spcBef>
              <a:buSzPct val="78571"/>
              <a:buNone/>
              <a:defRPr sz="2800"/>
            </a:lvl6pPr>
            <a:lvl7pPr lvl="6" indent="0" rtl="0">
              <a:spcBef>
                <a:spcPts val="0"/>
              </a:spcBef>
              <a:buSzPct val="78571"/>
              <a:buNone/>
              <a:defRPr sz="2800"/>
            </a:lvl7pPr>
            <a:lvl8pPr lvl="7" indent="0" rtl="0">
              <a:spcBef>
                <a:spcPts val="0"/>
              </a:spcBef>
              <a:buSzPct val="78571"/>
              <a:buNone/>
              <a:defRPr sz="2800"/>
            </a:lvl8pPr>
            <a:lvl9pPr lvl="8" indent="0" rtl="0">
              <a:spcBef>
                <a:spcPts val="0"/>
              </a:spcBef>
              <a:buSzPct val="78571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notes 1">
    <p:bg>
      <p:bgPr>
        <a:solidFill>
          <a:srgbClr val="C91978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969273" y="9810750"/>
            <a:ext cx="339600" cy="3522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URL">
    <p:bg>
      <p:bgPr>
        <a:solidFill>
          <a:srgbClr val="255E8C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969273" y="9810750"/>
            <a:ext cx="339600" cy="3522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16159162" y="9486600"/>
            <a:ext cx="1900200" cy="586200"/>
          </a:xfrm>
          <a:prstGeom prst="rect">
            <a:avLst/>
          </a:prstGeom>
          <a:noFill/>
          <a:ln>
            <a:noFill/>
          </a:ln>
        </p:spPr>
        <p:txBody>
          <a:bodyPr lIns="68600" tIns="68600" rIns="68600" bIns="686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lt1"/>
                </a:solidFill>
              </a:rPr>
              <a:t>dta</a:t>
            </a:r>
            <a:r>
              <a:rPr lang="en-US" sz="2400" b="1">
                <a:solidFill>
                  <a:schemeClr val="lt2"/>
                </a:solidFill>
              </a:rPr>
              <a:t>.</a:t>
            </a:r>
            <a:r>
              <a:rPr lang="en-US" sz="2400">
                <a:solidFill>
                  <a:schemeClr val="lt2"/>
                </a:solidFill>
              </a:rPr>
              <a:t>gov.au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68981" y="2069943"/>
            <a:ext cx="16469400" cy="6147600"/>
          </a:xfrm>
          <a:prstGeom prst="rect">
            <a:avLst/>
          </a:prstGeom>
          <a:noFill/>
          <a:ln>
            <a:noFill/>
          </a:ln>
        </p:spPr>
        <p:txBody>
          <a:bodyPr lIns="137150" tIns="137150" rIns="137150" bIns="13715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Helvetica Neue"/>
              <a:buNone/>
              <a:defRPr sz="86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SzPct val="78571"/>
              <a:buNone/>
              <a:defRPr sz="2800"/>
            </a:lvl2pPr>
            <a:lvl3pPr lvl="2" indent="0" rtl="0">
              <a:spcBef>
                <a:spcPts val="0"/>
              </a:spcBef>
              <a:buSzPct val="78571"/>
              <a:buNone/>
              <a:defRPr sz="2800"/>
            </a:lvl3pPr>
            <a:lvl4pPr lvl="3" indent="0" rtl="0">
              <a:spcBef>
                <a:spcPts val="0"/>
              </a:spcBef>
              <a:buSzPct val="78571"/>
              <a:buNone/>
              <a:defRPr sz="2800"/>
            </a:lvl4pPr>
            <a:lvl5pPr lvl="4" indent="0" rtl="0">
              <a:spcBef>
                <a:spcPts val="0"/>
              </a:spcBef>
              <a:buSzPct val="78571"/>
              <a:buNone/>
              <a:defRPr sz="2800"/>
            </a:lvl5pPr>
            <a:lvl6pPr lvl="5" indent="0" rtl="0">
              <a:spcBef>
                <a:spcPts val="0"/>
              </a:spcBef>
              <a:buSzPct val="78571"/>
              <a:buNone/>
              <a:defRPr sz="2800"/>
            </a:lvl6pPr>
            <a:lvl7pPr lvl="6" indent="0" rtl="0">
              <a:spcBef>
                <a:spcPts val="0"/>
              </a:spcBef>
              <a:buSzPct val="78571"/>
              <a:buNone/>
              <a:defRPr sz="2800"/>
            </a:lvl7pPr>
            <a:lvl8pPr lvl="7" indent="0" rtl="0">
              <a:spcBef>
                <a:spcPts val="0"/>
              </a:spcBef>
              <a:buSzPct val="78571"/>
              <a:buNone/>
              <a:defRPr sz="2800"/>
            </a:lvl8pPr>
            <a:lvl9pPr lvl="8" indent="0" rtl="0">
              <a:spcBef>
                <a:spcPts val="0"/>
              </a:spcBef>
              <a:buSzPct val="78571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URL">
    <p:bg>
      <p:bgPr>
        <a:solidFill>
          <a:srgbClr val="255E8C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969272" y="9810750"/>
            <a:ext cx="339600" cy="3521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16159162" y="9486600"/>
            <a:ext cx="1900200" cy="586199"/>
          </a:xfrm>
          <a:prstGeom prst="rect">
            <a:avLst/>
          </a:prstGeom>
          <a:noFill/>
          <a:ln>
            <a:noFill/>
          </a:ln>
        </p:spPr>
        <p:txBody>
          <a:bodyPr lIns="68600" tIns="68600" rIns="68600" bIns="68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dta</a:t>
            </a:r>
            <a:r>
              <a:rPr lang="en-US"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gov.au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968980" y="2069942"/>
            <a:ext cx="16469399" cy="61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  <a:defRPr sz="8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800"/>
            </a:lvl2pPr>
            <a:lvl3pPr lvl="2" indent="0" rtl="0">
              <a:spcBef>
                <a:spcPts val="0"/>
              </a:spcBef>
              <a:buFont typeface="Arial"/>
              <a:buNone/>
              <a:defRPr sz="2800"/>
            </a:lvl3pPr>
            <a:lvl4pPr lvl="3" indent="0" rtl="0">
              <a:spcBef>
                <a:spcPts val="0"/>
              </a:spcBef>
              <a:buFont typeface="Arial"/>
              <a:buNone/>
              <a:defRPr sz="2800"/>
            </a:lvl4pPr>
            <a:lvl5pPr lvl="4" indent="0" rtl="0">
              <a:spcBef>
                <a:spcPts val="0"/>
              </a:spcBef>
              <a:buFont typeface="Arial"/>
              <a:buNone/>
              <a:defRPr sz="2800"/>
            </a:lvl5pPr>
            <a:lvl6pPr lvl="5" indent="0" rtl="0">
              <a:spcBef>
                <a:spcPts val="0"/>
              </a:spcBef>
              <a:buFont typeface="Arial"/>
              <a:buNone/>
              <a:defRPr sz="2800"/>
            </a:lvl6pPr>
            <a:lvl7pPr lvl="6" indent="0" rtl="0">
              <a:spcBef>
                <a:spcPts val="0"/>
              </a:spcBef>
              <a:buFont typeface="Arial"/>
              <a:buNone/>
              <a:defRPr sz="2800"/>
            </a:lvl7pPr>
            <a:lvl8pPr lvl="7" indent="0" rtl="0">
              <a:spcBef>
                <a:spcPts val="0"/>
              </a:spcBef>
              <a:buFont typeface="Arial"/>
              <a:buNone/>
              <a:defRPr sz="2800"/>
            </a:lvl8pPr>
            <a:lvl9pPr lvl="8" indent="0" rtl="0">
              <a:spcBef>
                <a:spcPts val="0"/>
              </a:spcBef>
              <a:buFont typeface="Arial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URL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/>
        </p:nvSpPr>
        <p:spPr>
          <a:xfrm>
            <a:off x="16159162" y="9486600"/>
            <a:ext cx="1900499" cy="585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dta</a:t>
            </a:r>
            <a:r>
              <a:rPr lang="en-US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gov.au</a:t>
            </a: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968980" y="2069942"/>
            <a:ext cx="16469399" cy="614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8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URL 1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968979" y="2069941"/>
            <a:ext cx="16469399" cy="614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7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4" name="Shape 24" descr="DTA-wordmark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97100" y="9477121"/>
            <a:ext cx="680099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notes">
    <p:bg>
      <p:bgPr>
        <a:solidFill>
          <a:srgbClr val="D24385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969271" y="9810750"/>
            <a:ext cx="339900" cy="3521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 1">
    <p:bg>
      <p:bgPr>
        <a:solidFill>
          <a:srgbClr val="FFFFFF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333499" y="2577409"/>
            <a:ext cx="15620999" cy="348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8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33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219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333500" y="6158810"/>
            <a:ext cx="15620999" cy="22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4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4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4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4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4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70200" marR="0" lvl="5" indent="-11430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Helvetica Neue"/>
              <a:buChar char="•"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52800" marR="0" lvl="6" indent="-11430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Helvetica Neue"/>
              <a:buChar char="•"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lvl="7" indent="-8890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Helvetica Neue"/>
              <a:buChar char="•"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92600" marR="0" lvl="8" indent="-8890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Helvetica Neue"/>
              <a:buChar char="•"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969272" y="9810750"/>
            <a:ext cx="339600" cy="3521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Shape 31" descr="Aust-Govt-inline_70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35035" y="10938617"/>
            <a:ext cx="3074585" cy="7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9599" y="1094424"/>
            <a:ext cx="4535974" cy="112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/>
        </p:nvSpPr>
        <p:spPr>
          <a:xfrm>
            <a:off x="1800725" y="8626375"/>
            <a:ext cx="3000000" cy="1005000"/>
          </a:xfrm>
          <a:prstGeom prst="rect">
            <a:avLst/>
          </a:prstGeom>
          <a:noFill/>
          <a:ln>
            <a:noFill/>
          </a:ln>
        </p:spPr>
        <p:txBody>
          <a:bodyPr lIns="91450" tIns="91450" rIns="91450" bIns="91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A96"/>
              </a:buClr>
              <a:buSzPct val="25000"/>
              <a:buFont typeface="Helvetica Neue"/>
              <a:buNone/>
            </a:pPr>
            <a:r>
              <a:rPr lang="en-US" sz="4600" b="1" i="0" u="none" strike="noStrike" cap="none">
                <a:solidFill>
                  <a:srgbClr val="015A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dta</a:t>
            </a:r>
            <a:r>
              <a:rPr lang="en-US" sz="4600" b="0" i="0" u="none" strike="noStrike" cap="none">
                <a:solidFill>
                  <a:srgbClr val="3FB2E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4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gov.au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579599" y="1891609"/>
            <a:ext cx="15621000" cy="348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Font typeface="Montserrat"/>
              <a:buNone/>
              <a:defRPr sz="8000" b="1" i="0" u="none" strike="noStrike" cap="none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206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723775" y="5473010"/>
            <a:ext cx="15621000" cy="227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Montserrat"/>
              <a:buNone/>
              <a:defRPr sz="45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Montserrat"/>
              <a:buNone/>
              <a:defRPr sz="45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Montserrat"/>
              <a:buNone/>
              <a:defRPr sz="45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Montserrat"/>
              <a:buNone/>
              <a:defRPr sz="45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Montserrat"/>
              <a:buNone/>
              <a:defRPr sz="45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857500" marR="0" lvl="5" indent="-10795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74357"/>
              <a:buFont typeface="Montserrat"/>
              <a:buChar char="•"/>
              <a:defRPr sz="39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340100" marR="0" lvl="6" indent="-10795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74357"/>
              <a:buFont typeface="Montserrat"/>
              <a:buChar char="•"/>
              <a:defRPr sz="39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810000" marR="0" lvl="7" indent="-10795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74357"/>
              <a:buFont typeface="Montserrat"/>
              <a:buChar char="•"/>
              <a:defRPr sz="39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292600" marR="0" lvl="8" indent="-10795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74357"/>
              <a:buFont typeface="Montserrat"/>
              <a:buChar char="•"/>
              <a:defRPr sz="39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9600" y="1094425"/>
            <a:ext cx="4047000" cy="10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x="14567275" y="8780600"/>
            <a:ext cx="3000000" cy="8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ontserrat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dta</a:t>
            </a:r>
            <a:r>
              <a:rPr lang="en-US"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gov.au</a:t>
            </a:r>
          </a:p>
        </p:txBody>
      </p:sp>
      <p:pic>
        <p:nvPicPr>
          <p:cNvPr id="45" name="Shape 45" descr="DTA-wordma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5786" y="8778775"/>
            <a:ext cx="1163100" cy="7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URL 1">
    <p:bg>
      <p:bgPr>
        <a:solidFill>
          <a:srgbClr val="41414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969272" y="9810750"/>
            <a:ext cx="339900" cy="3522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968980" y="2069942"/>
            <a:ext cx="16469400" cy="61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  <a:defRPr sz="7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700"/>
            </a:lvl2pPr>
            <a:lvl3pPr lvl="2" indent="0" rtl="0">
              <a:spcBef>
                <a:spcPts val="0"/>
              </a:spcBef>
              <a:buFont typeface="Arial"/>
              <a:buNone/>
              <a:defRPr sz="2700"/>
            </a:lvl3pPr>
            <a:lvl4pPr lvl="3" indent="0" rtl="0">
              <a:spcBef>
                <a:spcPts val="0"/>
              </a:spcBef>
              <a:buFont typeface="Arial"/>
              <a:buNone/>
              <a:defRPr sz="2700"/>
            </a:lvl4pPr>
            <a:lvl5pPr lvl="4" indent="0" rtl="0">
              <a:spcBef>
                <a:spcPts val="0"/>
              </a:spcBef>
              <a:buFont typeface="Arial"/>
              <a:buNone/>
              <a:defRPr sz="2700"/>
            </a:lvl5pPr>
            <a:lvl6pPr lvl="5" indent="0" rtl="0">
              <a:spcBef>
                <a:spcPts val="0"/>
              </a:spcBef>
              <a:buFont typeface="Arial"/>
              <a:buNone/>
              <a:defRPr sz="2700"/>
            </a:lvl6pPr>
            <a:lvl7pPr lvl="6" indent="0" rtl="0">
              <a:spcBef>
                <a:spcPts val="0"/>
              </a:spcBef>
              <a:buFont typeface="Arial"/>
              <a:buNone/>
              <a:defRPr sz="2700"/>
            </a:lvl7pPr>
            <a:lvl8pPr lvl="7" indent="0" rtl="0">
              <a:spcBef>
                <a:spcPts val="0"/>
              </a:spcBef>
              <a:buFont typeface="Arial"/>
              <a:buNone/>
              <a:defRPr sz="2700"/>
            </a:lvl8pPr>
            <a:lvl9pPr lvl="8" indent="0" rtl="0">
              <a:spcBef>
                <a:spcPts val="0"/>
              </a:spcBef>
              <a:buFont typeface="Arial"/>
              <a:buNone/>
              <a:defRPr sz="2700"/>
            </a:lvl9pPr>
          </a:lstStyle>
          <a:p>
            <a:endParaRPr/>
          </a:p>
        </p:txBody>
      </p:sp>
      <p:pic>
        <p:nvPicPr>
          <p:cNvPr id="49" name="Shape 49" descr="DTA-word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97090" y="9484900"/>
            <a:ext cx="682500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URL 1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968980" y="2069942"/>
            <a:ext cx="16469400" cy="61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  <a:defRPr sz="7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2" name="Shape 52" descr="DTA-wordmark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97100" y="9477122"/>
            <a:ext cx="680100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257300" y="547687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  <a:defRPr sz="8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700"/>
            </a:lvl2pPr>
            <a:lvl3pPr lvl="2" indent="0" rtl="0">
              <a:spcBef>
                <a:spcPts val="0"/>
              </a:spcBef>
              <a:buFont typeface="Arial"/>
              <a:buNone/>
              <a:defRPr sz="2700"/>
            </a:lvl3pPr>
            <a:lvl4pPr lvl="3" indent="0" rtl="0">
              <a:spcBef>
                <a:spcPts val="0"/>
              </a:spcBef>
              <a:buFont typeface="Arial"/>
              <a:buNone/>
              <a:defRPr sz="2700"/>
            </a:lvl4pPr>
            <a:lvl5pPr lvl="4" indent="0" rtl="0">
              <a:spcBef>
                <a:spcPts val="0"/>
              </a:spcBef>
              <a:buFont typeface="Arial"/>
              <a:buNone/>
              <a:defRPr sz="2700"/>
            </a:lvl5pPr>
            <a:lvl6pPr lvl="5" indent="0" rtl="0">
              <a:spcBef>
                <a:spcPts val="0"/>
              </a:spcBef>
              <a:buFont typeface="Arial"/>
              <a:buNone/>
              <a:defRPr sz="2700"/>
            </a:lvl6pPr>
            <a:lvl7pPr lvl="6" indent="0" rtl="0">
              <a:spcBef>
                <a:spcPts val="0"/>
              </a:spcBef>
              <a:buFont typeface="Arial"/>
              <a:buNone/>
              <a:defRPr sz="2700"/>
            </a:lvl7pPr>
            <a:lvl8pPr lvl="7" indent="0" rtl="0">
              <a:spcBef>
                <a:spcPts val="0"/>
              </a:spcBef>
              <a:buFont typeface="Arial"/>
              <a:buNone/>
              <a:defRPr sz="2700"/>
            </a:lvl8pPr>
            <a:lvl9pPr lvl="8" indent="0" rtl="0">
              <a:spcBef>
                <a:spcPts val="0"/>
              </a:spcBef>
              <a:buFont typeface="Arial"/>
              <a:buNone/>
              <a:defRPr sz="27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257300" y="2738435"/>
            <a:ext cx="15773400" cy="65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28700" marR="0" lvl="1" indent="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14500" marR="0" lvl="2" indent="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00300" marR="0" lvl="3" indent="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86100" marR="0" lvl="4" indent="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71900" marR="0" lvl="5" indent="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457700" marR="0" lvl="6" indent="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143500" marR="0" lvl="7" indent="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829300" marR="0" lvl="8" indent="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B1"/>
              </a:buClr>
              <a:buFont typeface="Calibri"/>
              <a:buNone/>
              <a:defRPr sz="1800" b="0" i="0" u="none" strike="noStrike" cap="none">
                <a:solidFill>
                  <a:srgbClr val="8A9BB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574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429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114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006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199" cy="5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B1"/>
              </a:buClr>
              <a:buFont typeface="Calibri"/>
              <a:buNone/>
              <a:defRPr sz="1800" b="0" i="0" u="none" strike="noStrike" cap="none">
                <a:solidFill>
                  <a:srgbClr val="8A9BB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574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429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114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006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B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A9BB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>
              <a:solidFill>
                <a:srgbClr val="8A9B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257300" y="547687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  <a:defRPr sz="8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700"/>
            </a:lvl2pPr>
            <a:lvl3pPr lvl="2" indent="0" rtl="0">
              <a:spcBef>
                <a:spcPts val="0"/>
              </a:spcBef>
              <a:buFont typeface="Arial"/>
              <a:buNone/>
              <a:defRPr sz="2700"/>
            </a:lvl3pPr>
            <a:lvl4pPr lvl="3" indent="0" rtl="0">
              <a:spcBef>
                <a:spcPts val="0"/>
              </a:spcBef>
              <a:buFont typeface="Arial"/>
              <a:buNone/>
              <a:defRPr sz="2700"/>
            </a:lvl4pPr>
            <a:lvl5pPr lvl="4" indent="0" rtl="0">
              <a:spcBef>
                <a:spcPts val="0"/>
              </a:spcBef>
              <a:buFont typeface="Arial"/>
              <a:buNone/>
              <a:defRPr sz="2700"/>
            </a:lvl5pPr>
            <a:lvl6pPr lvl="5" indent="0" rtl="0">
              <a:spcBef>
                <a:spcPts val="0"/>
              </a:spcBef>
              <a:buFont typeface="Arial"/>
              <a:buNone/>
              <a:defRPr sz="2700"/>
            </a:lvl6pPr>
            <a:lvl7pPr lvl="6" indent="0" rtl="0">
              <a:spcBef>
                <a:spcPts val="0"/>
              </a:spcBef>
              <a:buFont typeface="Arial"/>
              <a:buNone/>
              <a:defRPr sz="2700"/>
            </a:lvl7pPr>
            <a:lvl8pPr lvl="7" indent="0" rtl="0">
              <a:spcBef>
                <a:spcPts val="0"/>
              </a:spcBef>
              <a:buFont typeface="Arial"/>
              <a:buNone/>
              <a:defRPr sz="2700"/>
            </a:lvl8pPr>
            <a:lvl9pPr lvl="8" indent="0" rtl="0">
              <a:spcBef>
                <a:spcPts val="0"/>
              </a:spcBef>
              <a:buFont typeface="Arial"/>
              <a:buNone/>
              <a:defRPr sz="27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257300" y="2738436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90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28700" marR="0" lvl="1" indent="114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14500" marR="0" lvl="2" indent="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00300" marR="0" lvl="3" indent="6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86100" marR="0" lvl="4" indent="6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71900" marR="0" lvl="5" indent="6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457700" marR="0" lvl="6" indent="6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143500" marR="0" lvl="7" indent="6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829300" marR="0" lvl="8" indent="6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B1"/>
              </a:buClr>
              <a:buFont typeface="Calibri"/>
              <a:buNone/>
              <a:defRPr sz="1800" b="0" i="0" u="none" strike="noStrike" cap="none">
                <a:solidFill>
                  <a:srgbClr val="8A9BB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574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429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114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006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B1"/>
              </a:buClr>
              <a:buFont typeface="Calibri"/>
              <a:buNone/>
              <a:defRPr sz="1800" b="0" i="0" u="none" strike="noStrike" cap="none">
                <a:solidFill>
                  <a:srgbClr val="8A9BB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574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429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114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006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B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A9BB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>
              <a:solidFill>
                <a:srgbClr val="8A9B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579599" y="1891609"/>
            <a:ext cx="15621000" cy="3486300"/>
          </a:xfrm>
          <a:prstGeom prst="rect">
            <a:avLst/>
          </a:prstGeom>
          <a:noFill/>
          <a:ln>
            <a:noFill/>
          </a:ln>
        </p:spPr>
        <p:txBody>
          <a:bodyPr lIns="137150" tIns="137150" rIns="137150" bIns="1371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ct val="25000"/>
              <a:buFont typeface="Montserrat"/>
              <a:buNone/>
            </a:pPr>
            <a:r>
              <a:rPr lang="en-US"/>
              <a:t>Getting started with the Digital Service Standard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723775" y="5473010"/>
            <a:ext cx="15621000" cy="2274900"/>
          </a:xfrm>
          <a:prstGeom prst="rect">
            <a:avLst/>
          </a:prstGeom>
          <a:noFill/>
          <a:ln>
            <a:noFill/>
          </a:ln>
        </p:spPr>
        <p:txBody>
          <a:bodyPr lIns="137150" tIns="137150" rIns="137150" bIns="13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ontserrat"/>
              <a:buNone/>
            </a:pPr>
            <a:r>
              <a:rPr lang="en-US"/>
              <a:t>Introductory 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904091" y="3262805"/>
            <a:ext cx="16003200" cy="3761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  <a:r>
              <a:rPr lang="en-US" sz="8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8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clear</a:t>
            </a:r>
            <a:r>
              <a:rPr lang="en-US" sz="8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8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  <a:r>
              <a:rPr lang="en-US" sz="8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government services </a:t>
            </a:r>
            <a:br>
              <a:rPr lang="en-US" sz="8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8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everyone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 title="DTA Manifesto CC.mp4"/>
          <p:cNvSpPr/>
          <p:nvPr/>
        </p:nvSpPr>
        <p:spPr>
          <a:xfrm>
            <a:off x="2286000" y="0"/>
            <a:ext cx="13716000" cy="10287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844425" y="0"/>
            <a:ext cx="17158800" cy="102870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8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Government commitment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PGPA Act non-corporate entities</a:t>
            </a:r>
          </a:p>
          <a:p>
            <a:pPr marL="2540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facing services </a:t>
            </a:r>
          </a:p>
          <a:p>
            <a:pPr marL="1371600" marR="0" lvl="1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</a:pP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transactional</a:t>
            </a:r>
          </a:p>
          <a:p>
            <a:pPr marL="1371600" marR="0" lvl="1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</a:pP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850525" y="2020150"/>
            <a:ext cx="5617200" cy="6251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You must apply the standard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</a:p>
        </p:txBody>
      </p:sp>
      <p:sp>
        <p:nvSpPr>
          <p:cNvPr id="147" name="Shape 147"/>
          <p:cNvSpPr/>
          <p:nvPr/>
        </p:nvSpPr>
        <p:spPr>
          <a:xfrm>
            <a:off x="8214701" y="2121542"/>
            <a:ext cx="9628199" cy="60486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new service is developed</a:t>
            </a:r>
          </a:p>
          <a:p>
            <a:pPr lvl="0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service is redesigned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7281262" y="1199343"/>
            <a:ext cx="0" cy="7893000"/>
          </a:xfrm>
          <a:prstGeom prst="straightConnector1">
            <a:avLst/>
          </a:prstGeom>
          <a:noFill/>
          <a:ln w="114300" cap="flat" cmpd="sng">
            <a:solidFill>
              <a:srgbClr val="53BCE0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 title="Foundations Scribe CC.mp4"/>
          <p:cNvSpPr/>
          <p:nvPr/>
        </p:nvSpPr>
        <p:spPr>
          <a:xfrm>
            <a:off x="2286000" y="0"/>
            <a:ext cx="13716000" cy="10287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844425" y="0"/>
            <a:ext cx="17158800" cy="102870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SzPct val="25000"/>
              <a:buNone/>
            </a:pPr>
            <a:r>
              <a:rPr lang="en-US" sz="8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Key messages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Australian Government is embarking on a process </a:t>
            </a:r>
            <a:b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digital transformation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Standard helps us make services that are </a:t>
            </a:r>
            <a:b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simple, clear and fast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have an opportunity and responsibility to support transformation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844425" y="0"/>
            <a:ext cx="17158800" cy="102870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SzPct val="25000"/>
              <a:buNone/>
            </a:pPr>
            <a:r>
              <a:rPr lang="en-US" sz="8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Great services come from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user needs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in an adaptable way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designing the right solution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keeping things simple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 title="media2.mp4"/>
          <p:cNvSpPr/>
          <p:nvPr/>
        </p:nvSpPr>
        <p:spPr>
          <a:xfrm>
            <a:off x="4767686" y="1861274"/>
            <a:ext cx="8752624" cy="65644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971662" y="929025"/>
            <a:ext cx="7117800" cy="84288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Mind your mindset</a:t>
            </a:r>
          </a:p>
        </p:txBody>
      </p:sp>
      <p:pic>
        <p:nvPicPr>
          <p:cNvPr id="174" name="Shape 174" descr="GettyImages-521693018.jpg"/>
          <p:cNvPicPr preferRelativeResize="0"/>
          <p:nvPr/>
        </p:nvPicPr>
        <p:blipFill rotWithShape="1">
          <a:blip r:embed="rId3">
            <a:alphaModFix/>
          </a:blip>
          <a:srcRect l="26036" r="13609"/>
          <a:stretch/>
        </p:blipFill>
        <p:spPr>
          <a:xfrm>
            <a:off x="8972793" y="0"/>
            <a:ext cx="93152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 descr="gov-au-standup.jpg"/>
          <p:cNvPicPr preferRelativeResize="0"/>
          <p:nvPr/>
        </p:nvPicPr>
        <p:blipFill rotWithShape="1">
          <a:blip r:embed="rId3">
            <a:alphaModFix/>
          </a:blip>
          <a:srcRect t="3427" b="3427"/>
          <a:stretch/>
        </p:blipFill>
        <p:spPr>
          <a:xfrm>
            <a:off x="2" y="0"/>
            <a:ext cx="1828799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10217800" y="6882450"/>
            <a:ext cx="7293300" cy="27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68600" tIns="68600" rIns="68600" bIns="68600" anchor="ctr" anchorCtr="0">
            <a:noAutofit/>
          </a:bodyPr>
          <a:lstStyle/>
          <a:p>
            <a:pPr marL="355600" lvl="0" indent="0" rtl="0"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 descr="DTA-wordma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97100" y="9477121"/>
            <a:ext cx="680100" cy="4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LP_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 descr="DTA-wordmar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97090" y="9484900"/>
            <a:ext cx="682500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1978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999187" y="4265887"/>
            <a:ext cx="15848400" cy="1755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875" y="2652751"/>
            <a:ext cx="7608800" cy="49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 title="Users Scribe CC.mp4"/>
          <p:cNvSpPr/>
          <p:nvPr/>
        </p:nvSpPr>
        <p:spPr>
          <a:xfrm>
            <a:off x="2286000" y="0"/>
            <a:ext cx="13716000" cy="10287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844425" y="0"/>
            <a:ext cx="17158800" cy="102870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SzPct val="25000"/>
              <a:buNone/>
            </a:pPr>
            <a:r>
              <a:rPr lang="en-US" sz="8000" b="1">
                <a:solidFill>
                  <a:srgbClr val="C91978"/>
                </a:solidFill>
                <a:latin typeface="Montserrat"/>
                <a:ea typeface="Montserrat"/>
                <a:cs typeface="Montserrat"/>
                <a:sym typeface="Montserrat"/>
              </a:rPr>
              <a:t>Key messages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all have users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design puts users at the centre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to know your users and their diverse contexts first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 title="media4.mp4"/>
          <p:cNvSpPr/>
          <p:nvPr/>
        </p:nvSpPr>
        <p:spPr>
          <a:xfrm>
            <a:off x="3294750" y="756550"/>
            <a:ext cx="11698500" cy="87739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971662" y="929025"/>
            <a:ext cx="7117800" cy="84288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8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Monty’s Story</a:t>
            </a:r>
          </a:p>
        </p:txBody>
      </p:sp>
      <p:pic>
        <p:nvPicPr>
          <p:cNvPr id="207" name="Shape 207" descr="GettyImages-487081684.jpg"/>
          <p:cNvPicPr preferRelativeResize="0"/>
          <p:nvPr/>
        </p:nvPicPr>
        <p:blipFill rotWithShape="1">
          <a:blip r:embed="rId3">
            <a:alphaModFix/>
          </a:blip>
          <a:srcRect l="19156" r="20490"/>
          <a:stretch/>
        </p:blipFill>
        <p:spPr>
          <a:xfrm>
            <a:off x="8972793" y="0"/>
            <a:ext cx="931520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 descr="Empathy map slide-01.jpg"/>
          <p:cNvPicPr preferRelativeResize="0"/>
          <p:nvPr/>
        </p:nvPicPr>
        <p:blipFill rotWithShape="1">
          <a:blip r:embed="rId3">
            <a:alphaModFix/>
          </a:blip>
          <a:srcRect l="317" r="327"/>
          <a:stretch/>
        </p:blipFill>
        <p:spPr>
          <a:xfrm>
            <a:off x="-87274" y="-84899"/>
            <a:ext cx="18462556" cy="10456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x="16907800" y="9362300"/>
            <a:ext cx="8436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4" name="Shape 214" descr="DTA-wordmark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97100" y="9477122"/>
            <a:ext cx="680100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 descr="DTO-ACT-Health-Launch-17.jpg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2" y="0"/>
            <a:ext cx="1828799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10536125" y="3502825"/>
            <a:ext cx="7293300" cy="2742000"/>
          </a:xfrm>
          <a:prstGeom prst="rect">
            <a:avLst/>
          </a:prstGeom>
          <a:solidFill>
            <a:srgbClr val="C91978"/>
          </a:solidFill>
          <a:ln>
            <a:noFill/>
          </a:ln>
        </p:spPr>
        <p:txBody>
          <a:bodyPr lIns="68600" tIns="68600" rIns="68600" bIns="68600" anchor="ctr" anchorCtr="0">
            <a:noAutofit/>
          </a:bodyPr>
          <a:lstStyle/>
          <a:p>
            <a:pPr marL="355600" lvl="0" indent="0" rtl="0"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652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999187" y="4265887"/>
            <a:ext cx="15848400" cy="1755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650" y="3238487"/>
            <a:ext cx="70675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 title="Adaptability Scribe CC.mp4"/>
          <p:cNvSpPr/>
          <p:nvPr/>
        </p:nvSpPr>
        <p:spPr>
          <a:xfrm>
            <a:off x="2286000" y="0"/>
            <a:ext cx="13716000" cy="10287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844425" y="0"/>
            <a:ext cx="17158800" cy="102870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SzPct val="25000"/>
              <a:buNone/>
            </a:pPr>
            <a:r>
              <a:rPr lang="en-US" sz="8000" b="1">
                <a:solidFill>
                  <a:srgbClr val="EE6523"/>
                </a:solidFill>
                <a:latin typeface="Montserrat"/>
                <a:ea typeface="Montserrat"/>
                <a:cs typeface="Montserrat"/>
                <a:sym typeface="Montserrat"/>
              </a:rPr>
              <a:t>Key messages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use an agile way of working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build and deliver incrementally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decisions are driven by data</a:t>
            </a:r>
            <a:b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4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DTA-wordma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97100" y="9477121"/>
            <a:ext cx="680100" cy="4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 descr="LP_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 descr="DTA-wordmar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97090" y="9484900"/>
            <a:ext cx="682500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971662" y="929025"/>
            <a:ext cx="7117800" cy="84288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8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What’s </a:t>
            </a:r>
            <a:br>
              <a:rPr lang="en-US" sz="8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8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tee?</a:t>
            </a:r>
          </a:p>
        </p:txBody>
      </p:sp>
      <p:pic>
        <p:nvPicPr>
          <p:cNvPr id="242" name="Shape 242" descr="DTO_CBR_Showcase-2016-08-10-20.jpg"/>
          <p:cNvPicPr preferRelativeResize="0"/>
          <p:nvPr/>
        </p:nvPicPr>
        <p:blipFill rotWithShape="1">
          <a:blip r:embed="rId3">
            <a:alphaModFix/>
          </a:blip>
          <a:srcRect l="18514" r="21116"/>
          <a:stretch/>
        </p:blipFill>
        <p:spPr>
          <a:xfrm>
            <a:off x="8972793" y="0"/>
            <a:ext cx="9315207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 descr="Blue-image.jp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2" y="0"/>
            <a:ext cx="18287993" cy="1028700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10318325" y="7066725"/>
            <a:ext cx="7293300" cy="2742000"/>
          </a:xfrm>
          <a:prstGeom prst="rect">
            <a:avLst/>
          </a:prstGeom>
          <a:solidFill>
            <a:srgbClr val="EE6523"/>
          </a:solidFill>
          <a:ln>
            <a:noFill/>
          </a:ln>
        </p:spPr>
        <p:txBody>
          <a:bodyPr lIns="68600" tIns="68600" rIns="68600" bIns="68600" anchor="ctr" anchorCtr="0">
            <a:noAutofit/>
          </a:bodyPr>
          <a:lstStyle/>
          <a:p>
            <a:pPr marL="355600" lvl="0" indent="0" rtl="0"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55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999187" y="4265887"/>
            <a:ext cx="15848400" cy="1755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</a:p>
        </p:txBody>
      </p:sp>
      <p:pic>
        <p:nvPicPr>
          <p:cNvPr id="254" name="Shape 254" descr="Skateboard to Car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850" y="3719500"/>
            <a:ext cx="94392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 title="Design Scribe CC.mp4"/>
          <p:cNvSpPr/>
          <p:nvPr/>
        </p:nvSpPr>
        <p:spPr>
          <a:xfrm>
            <a:off x="2286000" y="0"/>
            <a:ext cx="13716000" cy="10287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/>
        </p:nvSpPr>
        <p:spPr>
          <a:xfrm>
            <a:off x="844425" y="0"/>
            <a:ext cx="17158800" cy="102870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SzPct val="25000"/>
              <a:buNone/>
            </a:pPr>
            <a:r>
              <a:rPr lang="en-US" sz="8000" b="1">
                <a:solidFill>
                  <a:srgbClr val="32A556"/>
                </a:solidFill>
                <a:latin typeface="Montserrat"/>
                <a:ea typeface="Montserrat"/>
                <a:cs typeface="Montserrat"/>
                <a:sym typeface="Montserrat"/>
              </a:rPr>
              <a:t>Key messages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start with prototypes, adapting them as we test with users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We’re not afraid to fail fast and learn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ensuring good design, we keep people safe</a:t>
            </a:r>
            <a:b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4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l="15803" t="3409" r="36780" b="14434"/>
          <a:stretch/>
        </p:blipFill>
        <p:spPr>
          <a:xfrm>
            <a:off x="9368124" y="-75"/>
            <a:ext cx="8919873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971662" y="929025"/>
            <a:ext cx="7117800" cy="84288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8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does great service look like?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 descr="GOV-AU_StandUp-13.jpg"/>
          <p:cNvPicPr preferRelativeResize="0"/>
          <p:nvPr/>
        </p:nvPicPr>
        <p:blipFill rotWithShape="1">
          <a:blip r:embed="rId3">
            <a:alphaModFix/>
          </a:blip>
          <a:srcRect t="7877" b="7877"/>
          <a:stretch/>
        </p:blipFill>
        <p:spPr>
          <a:xfrm>
            <a:off x="2" y="0"/>
            <a:ext cx="1828799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734975" y="532625"/>
            <a:ext cx="7293300" cy="2742000"/>
          </a:xfrm>
          <a:prstGeom prst="rect">
            <a:avLst/>
          </a:prstGeom>
          <a:solidFill>
            <a:srgbClr val="32A556"/>
          </a:solidFill>
          <a:ln>
            <a:noFill/>
          </a:ln>
        </p:spPr>
        <p:txBody>
          <a:bodyPr lIns="68600" tIns="68600" rIns="68600" bIns="68600" anchor="ctr" anchorCtr="0">
            <a:noAutofit/>
          </a:bodyPr>
          <a:lstStyle/>
          <a:p>
            <a:pPr marL="355600" lvl="0" indent="0" rtl="0"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2B87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999187" y="4265887"/>
            <a:ext cx="15848400" cy="1755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1875" y="1628022"/>
            <a:ext cx="5964124" cy="70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 title="Simplicity Scribe CC.mp4"/>
          <p:cNvSpPr/>
          <p:nvPr/>
        </p:nvSpPr>
        <p:spPr>
          <a:xfrm>
            <a:off x="2286000" y="0"/>
            <a:ext cx="13716000" cy="10287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844425" y="0"/>
            <a:ext cx="15842100" cy="102870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SzPct val="25000"/>
              <a:buNone/>
            </a:pPr>
            <a:r>
              <a:rPr lang="en-US" sz="8000" b="1">
                <a:solidFill>
                  <a:srgbClr val="912B87"/>
                </a:solidFill>
                <a:latin typeface="Montserrat"/>
                <a:ea typeface="Montserrat"/>
                <a:cs typeface="Montserrat"/>
                <a:sym typeface="Montserrat"/>
              </a:rPr>
              <a:t>Key messages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Transforming services becomes easier when we</a:t>
            </a:r>
            <a:b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and reuse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have a responsibility to make services simpler to use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must do the hard work to make things simpler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 descr="DTA-wordma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97100" y="9477121"/>
            <a:ext cx="680100" cy="4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 descr="LP_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DTA-wordmar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97090" y="9484900"/>
            <a:ext cx="682500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971662" y="929025"/>
            <a:ext cx="7117800" cy="84288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8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Elevator pitch</a:t>
            </a:r>
          </a:p>
        </p:txBody>
      </p:sp>
      <p:pic>
        <p:nvPicPr>
          <p:cNvPr id="298" name="Shape 298" descr="DTO-Showcase-13-01-16-16.jpg"/>
          <p:cNvPicPr preferRelativeResize="0"/>
          <p:nvPr/>
        </p:nvPicPr>
        <p:blipFill rotWithShape="1">
          <a:blip r:embed="rId3">
            <a:alphaModFix/>
          </a:blip>
          <a:srcRect l="20103" t="16289" r="29361"/>
          <a:stretch/>
        </p:blipFill>
        <p:spPr>
          <a:xfrm>
            <a:off x="8972793" y="0"/>
            <a:ext cx="9315198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 descr="artefact-hands-1.jpg"/>
          <p:cNvPicPr preferRelativeResize="0"/>
          <p:nvPr/>
        </p:nvPicPr>
        <p:blipFill rotWithShape="1">
          <a:blip r:embed="rId3">
            <a:alphaModFix/>
          </a:blip>
          <a:srcRect t="7820" b="7820"/>
          <a:stretch/>
        </p:blipFill>
        <p:spPr>
          <a:xfrm>
            <a:off x="2" y="0"/>
            <a:ext cx="1828799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/>
          <p:nvPr/>
        </p:nvSpPr>
        <p:spPr>
          <a:xfrm>
            <a:off x="531025" y="764975"/>
            <a:ext cx="7293300" cy="2742000"/>
          </a:xfrm>
          <a:prstGeom prst="rect">
            <a:avLst/>
          </a:prstGeom>
          <a:solidFill>
            <a:srgbClr val="912B87"/>
          </a:solidFill>
          <a:ln>
            <a:noFill/>
          </a:ln>
        </p:spPr>
        <p:txBody>
          <a:bodyPr lIns="68600" tIns="68600" rIns="68600" bIns="68600" anchor="ctr" anchorCtr="0">
            <a:noAutofit/>
          </a:bodyPr>
          <a:lstStyle/>
          <a:p>
            <a:pPr marL="355600" lvl="0" indent="0" rtl="0"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999187" y="4265887"/>
            <a:ext cx="15848400" cy="1755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450" y="3315498"/>
            <a:ext cx="7894125" cy="40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844425" y="0"/>
            <a:ext cx="17158800" cy="10287000"/>
          </a:xfrm>
          <a:prstGeom prst="rect">
            <a:avLst/>
          </a:prstGeom>
          <a:noFill/>
          <a:ln>
            <a:noFill/>
          </a:ln>
        </p:spPr>
        <p:txBody>
          <a:bodyPr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SzPct val="25000"/>
              <a:buNone/>
            </a:pPr>
            <a:r>
              <a:rPr lang="en-US" sz="8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Great services come from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user needs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in an adaptable way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designing the right solution</a:t>
            </a:r>
          </a:p>
          <a:p>
            <a:pPr marL="914400" marR="0" lvl="0" indent="-74295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keeping things simple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904091" y="3262805"/>
            <a:ext cx="16003200" cy="3761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  <a:r>
              <a:rPr lang="en-US" sz="8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8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clear</a:t>
            </a:r>
            <a:r>
              <a:rPr lang="en-US" sz="8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8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  <a:r>
              <a:rPr lang="en-US" sz="8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government services </a:t>
            </a:r>
            <a:br>
              <a:rPr lang="en-US" sz="8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8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everyone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 descr="DTA-wordma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97100" y="9477121"/>
            <a:ext cx="680100" cy="4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 descr="Getting Started Slides-LP-0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 descr="DTA-wordmar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97090" y="9484900"/>
            <a:ext cx="682500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 title="media7.mp4"/>
          <p:cNvSpPr/>
          <p:nvPr/>
        </p:nvSpPr>
        <p:spPr>
          <a:xfrm>
            <a:off x="4761086" y="1856323"/>
            <a:ext cx="8765824" cy="6574349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579599" y="1891609"/>
            <a:ext cx="15621000" cy="3486300"/>
          </a:xfrm>
          <a:prstGeom prst="rect">
            <a:avLst/>
          </a:prstGeom>
          <a:noFill/>
          <a:ln>
            <a:noFill/>
          </a:ln>
        </p:spPr>
        <p:txBody>
          <a:bodyPr lIns="137150" tIns="137150" rIns="137150" bIns="1371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ct val="25000"/>
              <a:buFont typeface="Montserrat"/>
              <a:buNone/>
            </a:pPr>
            <a:r>
              <a:rPr lang="en-US"/>
              <a:t>Thank you!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1723775" y="5473010"/>
            <a:ext cx="15621000" cy="2274900"/>
          </a:xfrm>
          <a:prstGeom prst="rect">
            <a:avLst/>
          </a:prstGeom>
          <a:noFill/>
          <a:ln>
            <a:noFill/>
          </a:ln>
        </p:spPr>
        <p:txBody>
          <a:bodyPr lIns="137150" tIns="137150" rIns="137150" bIns="13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ontserrat"/>
              <a:buNone/>
            </a:pPr>
            <a:r>
              <a:rPr lang="en-US"/>
              <a:t>For questions or comments about the Standard, contact the team at standard@digital.gov.au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1491225" y="6542524"/>
            <a:ext cx="15621000" cy="1703699"/>
          </a:xfrm>
          <a:prstGeom prst="rect">
            <a:avLst/>
          </a:prstGeom>
          <a:noFill/>
          <a:ln>
            <a:noFill/>
          </a:ln>
        </p:spPr>
        <p:txBody>
          <a:bodyPr lIns="137150" tIns="137150" rIns="137150" bIns="137150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 </a:t>
            </a:r>
          </a:p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© Commonwealth of Australia (Digital Transformation Agency) 2017</a:t>
            </a:r>
          </a:p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the exception of the Commonwealth Coat of Arms and where otherwise noted, all material presented within this training package is provided under a Creative Commons Attribution-NonCommercial (version 4.0) licence.</a:t>
            </a:r>
          </a:p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ontserrat"/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344" name="Shape 344" descr="by-n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0475" y="6592374"/>
            <a:ext cx="1343350" cy="4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 descr="DTA-wordma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97100" y="9477121"/>
            <a:ext cx="680100" cy="4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 descr="LP_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 descr="DTA-wordmar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97090" y="9484900"/>
            <a:ext cx="682500" cy="4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968980" y="2069942"/>
            <a:ext cx="16469400" cy="6147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 descr="Getting-Started-Slides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7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 descr="DTA-wordma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97100" y="9477121"/>
            <a:ext cx="680100" cy="4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844425" y="2355524"/>
            <a:ext cx="16003200" cy="5576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4000"/>
              </a:spcAft>
              <a:buNone/>
            </a:pPr>
            <a:r>
              <a:rPr lang="en-US" sz="7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It’s not about building apps </a:t>
            </a:r>
            <a:br>
              <a:rPr lang="en-US" sz="7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7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or websites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It’s about changing government </a:t>
            </a:r>
            <a:br>
              <a:rPr lang="en-US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focus on user needs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904091" y="3262805"/>
            <a:ext cx="16003200" cy="3761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What is a service?</a:t>
            </a:r>
            <a:r>
              <a:rPr lang="en-US" sz="8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that helps people </a:t>
            </a:r>
            <a:br>
              <a:rPr lang="en-US" sz="8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8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things done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TA-Theme-2017">
  <a:themeElements>
    <a:clrScheme name="DTA-2017">
      <a:dk1>
        <a:srgbClr val="525252"/>
      </a:dk1>
      <a:lt1>
        <a:srgbClr val="FFFFFF"/>
      </a:lt1>
      <a:dk2>
        <a:srgbClr val="255E8C"/>
      </a:dk2>
      <a:lt2>
        <a:srgbClr val="22A0CB"/>
      </a:lt2>
      <a:accent1>
        <a:srgbClr val="45C2F0"/>
      </a:accent1>
      <a:accent2>
        <a:srgbClr val="912B87"/>
      </a:accent2>
      <a:accent3>
        <a:srgbClr val="C52A72"/>
      </a:accent3>
      <a:accent4>
        <a:srgbClr val="EF6A30"/>
      </a:accent4>
      <a:accent5>
        <a:srgbClr val="859949"/>
      </a:accent5>
      <a:accent6>
        <a:srgbClr val="909496"/>
      </a:accent6>
      <a:hlink>
        <a:srgbClr val="53BCE0"/>
      </a:hlink>
      <a:folHlink>
        <a:srgbClr val="22A0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TA-Theme-2017">
  <a:themeElements>
    <a:clrScheme name="DTA-2017">
      <a:dk1>
        <a:srgbClr val="525252"/>
      </a:dk1>
      <a:lt1>
        <a:srgbClr val="FFFFFF"/>
      </a:lt1>
      <a:dk2>
        <a:srgbClr val="255E8C"/>
      </a:dk2>
      <a:lt2>
        <a:srgbClr val="22A0CB"/>
      </a:lt2>
      <a:accent1>
        <a:srgbClr val="45C2F0"/>
      </a:accent1>
      <a:accent2>
        <a:srgbClr val="912B87"/>
      </a:accent2>
      <a:accent3>
        <a:srgbClr val="C52A72"/>
      </a:accent3>
      <a:accent4>
        <a:srgbClr val="EF6A30"/>
      </a:accent4>
      <a:accent5>
        <a:srgbClr val="859949"/>
      </a:accent5>
      <a:accent6>
        <a:srgbClr val="909496"/>
      </a:accent6>
      <a:hlink>
        <a:srgbClr val="53BCE0"/>
      </a:hlink>
      <a:folHlink>
        <a:srgbClr val="22A0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295</Words>
  <Application>Microsoft Macintosh PowerPoint</Application>
  <PresentationFormat>Custom</PresentationFormat>
  <Paragraphs>69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Helvetica Neue</vt:lpstr>
      <vt:lpstr>Montserrat</vt:lpstr>
      <vt:lpstr>Times New Roman</vt:lpstr>
      <vt:lpstr>DTA-Theme-2017</vt:lpstr>
      <vt:lpstr>DTA-Theme-2017</vt:lpstr>
      <vt:lpstr>Getting started with the Digital Service 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the Digital Service Standard</dc:title>
  <cp:lastModifiedBy>Ayesha Carson</cp:lastModifiedBy>
  <cp:revision>3</cp:revision>
  <dcterms:modified xsi:type="dcterms:W3CDTF">2018-07-13T04:41:43Z</dcterms:modified>
</cp:coreProperties>
</file>